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66" r:id="rId7"/>
    <p:sldId id="264" r:id="rId8"/>
    <p:sldId id="265" r:id="rId9"/>
    <p:sldId id="270" r:id="rId10"/>
    <p:sldId id="267" r:id="rId11"/>
    <p:sldId id="269" r:id="rId12"/>
    <p:sldId id="268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C2AFC-5A67-417F-8D5C-270EEF42E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40E655-96E3-432C-A70D-3E11F1F82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3569B9-2AF2-4F31-9746-00A18D98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DE5C-9D6E-40AD-BCAC-B008D83D22E6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317A03-C9D5-4A43-95B5-7A895C20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34AD38-5CB0-4A21-B05F-56762A88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6C5B-DCB5-49BF-8ABB-AAE2CF79F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48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E7B76-1FA1-4380-A9A2-05D367BB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4287B4-3333-4CC8-895B-CF83CB3D5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AF95EA-382C-4D16-AC04-D1F01519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DE5C-9D6E-40AD-BCAC-B008D83D22E6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3FC0B1-AE55-4BDA-85F5-EB66896F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E2B1DB-5135-4E09-A364-0C085A95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6C5B-DCB5-49BF-8ABB-AAE2CF79F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99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554424E-CA40-406E-BC9A-61C7CB27B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B20531-3C2C-4129-9CED-3AF24CC6B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AD6775-AD55-4327-B7FC-2CBB29C6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DE5C-9D6E-40AD-BCAC-B008D83D22E6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42FDDD-42BC-485F-A8CF-D5E2BCEF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C04506-33BE-4E07-A355-C77DA343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6C5B-DCB5-49BF-8ABB-AAE2CF79F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87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BFE87-6BBF-49E9-8CE7-8453098C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651C8F-178C-4F72-9E58-B349738C3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7603CB-EA93-493E-B775-505C83C6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DE5C-9D6E-40AD-BCAC-B008D83D22E6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D9755A-A939-4B26-8B7D-17241A2A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6209D-3F78-41DC-8C61-EEFE8A30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6C5B-DCB5-49BF-8ABB-AAE2CF79F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03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614B0-40C2-4A17-8B83-E8F0BB45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D59F7FF-8E4A-4ECF-8741-6584DFA47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D153-65B4-4CA9-9E74-86A9BBFE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DE5C-9D6E-40AD-BCAC-B008D83D22E6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FF8B5B-01AA-4EF2-A130-379ADB36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BC2569-D59A-40FA-846C-F3659DA9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6C5B-DCB5-49BF-8ABB-AAE2CF79F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26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D80AE-3E6C-43D0-88ED-C4ED95E5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22EEFA-FBFF-438B-A99C-E7BCD0707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FA5D30-2E28-4B6B-B7AA-9234FBE4A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4541E2-C9AB-4821-84A9-B6EB4065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DE5C-9D6E-40AD-BCAC-B008D83D22E6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250E2A-B983-47B6-A683-352D5ACD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9D1DB7-17D5-4240-8C79-D053203C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6C5B-DCB5-49BF-8ABB-AAE2CF79F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69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BA597-A707-43B3-8581-EA3A4F15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74EDA-408A-49C4-B327-222C2BEC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A56D9D-2EDE-4DE6-B43C-6E78D6672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EAF5E1E-E995-4622-902B-734ED8F65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B47FE38-26AA-4F55-A0FB-98149EE3A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B6E18F3-548B-4508-AD86-AC894D1E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DE5C-9D6E-40AD-BCAC-B008D83D22E6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CB65C2-F531-4C6A-92DE-E2DC332D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4724AF-F040-4518-83BD-BBBD247D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6C5B-DCB5-49BF-8ABB-AAE2CF79F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94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A6A50-4077-45A6-8397-E4364B77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0E19A8-86D8-4686-ABD0-99E23F5D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DE5C-9D6E-40AD-BCAC-B008D83D22E6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06F980-23F0-4F3E-ACC9-53169DE6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D81285-C7CD-41EE-91D7-92D865EA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6C5B-DCB5-49BF-8ABB-AAE2CF79F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3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9F3B820-0CC1-43EE-B76B-D79B12AC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DE5C-9D6E-40AD-BCAC-B008D83D22E6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D7B9F29-7789-4BD0-9E1B-479F034B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FAEC36-93A9-4905-A288-2590F493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6C5B-DCB5-49BF-8ABB-AAE2CF79F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16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369A6-77DC-43CA-A714-9B42E674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CEC279-7E4B-4C86-AC67-76005BAA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DBDE103-E630-454C-8470-7ADCD91C1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1FA9A9-7990-4EFA-954C-AD53FE66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DE5C-9D6E-40AD-BCAC-B008D83D22E6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42E223-F23A-4189-AE19-12EE223E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DEAF55-F444-44DA-8589-1697E983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6C5B-DCB5-49BF-8ABB-AAE2CF79F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34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0380D-E32E-43E8-84CF-6634AC14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CFA7459-CC7E-44B0-AD9C-0C392EEB0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5B976A3-20C6-476F-88B8-5487BF0B7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B4744B-EE1F-4E73-ACC1-51D93284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DE5C-9D6E-40AD-BCAC-B008D83D22E6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BF0310-7499-45E8-8579-FFF439DB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425422-0D60-4F83-881D-834A23EE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6C5B-DCB5-49BF-8ABB-AAE2CF79F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92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BCC93BD-6DC9-4B71-BA9C-96F65148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CDA86F4-4F95-4AA3-9C1C-A05EB1CD4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A6BDA3-BF42-4DA4-8845-259777099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0DE5C-9D6E-40AD-BCAC-B008D83D22E6}" type="datetimeFigureOut">
              <a:rPr lang="cs-CZ" smtClean="0"/>
              <a:t>11.02.2021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3A5E6A-76EC-4FFF-9874-DA3757A5D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B517BA-9E64-4465-BF9D-1DA0CB7A8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6C5B-DCB5-49BF-8ABB-AAE2CF79FB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22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97AC0-672C-4B1C-B68F-FF4544F5F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Další plži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3C6403-AFB6-4E04-95CD-46E723B8A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na souši, ve vodě</a:t>
            </a:r>
          </a:p>
        </p:txBody>
      </p:sp>
    </p:spTree>
    <p:extLst>
      <p:ext uri="{BB962C8B-B14F-4D97-AF65-F5344CB8AC3E}">
        <p14:creationId xmlns:p14="http://schemas.microsoft.com/office/powerpoint/2010/main" val="75672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7A37F-9577-4744-8D06-0CFDF4B4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Plži v mořích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29845A-F439-44A8-B7AE-94076B7FF7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Zabarvené ulity</a:t>
            </a:r>
          </a:p>
          <a:p>
            <a:r>
              <a:rPr lang="cs-CZ" dirty="0"/>
              <a:t>Různě tvarované</a:t>
            </a:r>
          </a:p>
          <a:p>
            <a:r>
              <a:rPr lang="cs-CZ" dirty="0"/>
              <a:t>Většina draví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ZAVINUTEC</a:t>
            </a:r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38BB31A-89E1-45B4-A89F-CC94AEE9EA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508043"/>
            <a:ext cx="4569644" cy="61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5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B92F9-A7AA-4C22-9C7D-5E4C10E2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Homolice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0F5C9D6-1C62-4897-B024-B6ADF2F189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18173"/>
            <a:ext cx="3552825" cy="2667000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5254928-358C-4521-AA8E-04F48D08BF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E00BC25-3D90-4277-8201-7A7955CDE3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61" t="11408" b="45819"/>
          <a:stretch/>
        </p:blipFill>
        <p:spPr>
          <a:xfrm>
            <a:off x="6019801" y="2384981"/>
            <a:ext cx="5462588" cy="293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1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F83A6-A22F-4FAD-8541-231F99EE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OSTRANKA JADERSKÁ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89AD858-954F-4621-8E45-4A83468583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1023" b="15510"/>
          <a:stretch/>
        </p:blipFill>
        <p:spPr>
          <a:xfrm>
            <a:off x="716584" y="1690688"/>
            <a:ext cx="4200611" cy="4345757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299BF15-CC20-4E58-95C6-D55DAF9E78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13257" y="1791093"/>
            <a:ext cx="6209390" cy="40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2D6BC-A1FC-4DC1-8F43-21055793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dirty="0"/>
              <a:t>Ušeň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34CD664-4BD2-448C-9DC8-A9FAFBB73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39" r="3801" b="11971"/>
          <a:stretch/>
        </p:blipFill>
        <p:spPr>
          <a:xfrm>
            <a:off x="1849223" y="1140642"/>
            <a:ext cx="9594918" cy="518474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5396975-88DC-4E0D-807C-FDF0A4D5FED6}"/>
              </a:ext>
            </a:extLst>
          </p:cNvPr>
          <p:cNvSpPr/>
          <p:nvPr/>
        </p:nvSpPr>
        <p:spPr>
          <a:xfrm>
            <a:off x="2601798" y="1253764"/>
            <a:ext cx="1583703" cy="550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00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619A1-5A31-4FC5-AF2F-C2BF127A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plži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CBBE5D-A0C2-486E-956E-54290E4F2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 souši- </a:t>
            </a:r>
            <a:r>
              <a:rPr lang="cs-CZ" dirty="0"/>
              <a:t>vlhké prostředí</a:t>
            </a:r>
          </a:p>
          <a:p>
            <a:pPr lvl="1"/>
            <a:r>
              <a:rPr lang="cs-CZ" dirty="0"/>
              <a:t>Páskovka keřová – hnědé pruhy, listy</a:t>
            </a:r>
          </a:p>
          <a:p>
            <a:pPr lvl="1"/>
            <a:r>
              <a:rPr lang="cs-CZ" dirty="0"/>
              <a:t>Bez ulity – Slimáci, Plzáci - listy</a:t>
            </a:r>
          </a:p>
          <a:p>
            <a:pPr marL="0" lvl="1"/>
            <a:r>
              <a:rPr lang="cs-CZ" b="1" dirty="0"/>
              <a:t>Ve sladké vodě- </a:t>
            </a:r>
            <a:r>
              <a:rPr lang="cs-CZ" dirty="0"/>
              <a:t>řasy, organické zbytky</a:t>
            </a:r>
          </a:p>
          <a:p>
            <a:pPr marL="457200" lvl="2"/>
            <a:r>
              <a:rPr lang="cs-CZ" dirty="0"/>
              <a:t>Bahenka živorodá- „nafouklé závity“</a:t>
            </a:r>
          </a:p>
          <a:p>
            <a:pPr marL="457200" lvl="2"/>
            <a:r>
              <a:rPr lang="cs-CZ" dirty="0"/>
              <a:t>Plovatka bahenní- ulita do špičky</a:t>
            </a:r>
          </a:p>
          <a:p>
            <a:pPr marL="457200" lvl="2"/>
            <a:r>
              <a:rPr lang="cs-CZ" dirty="0"/>
              <a:t>Okružák ploský- ulita  zploštělá, načervenalé tělo</a:t>
            </a:r>
          </a:p>
          <a:p>
            <a:pPr marL="0" lvl="2"/>
            <a:r>
              <a:rPr lang="cs-CZ" sz="2400" b="1" dirty="0"/>
              <a:t>V mořích- </a:t>
            </a:r>
            <a:r>
              <a:rPr lang="cs-CZ" sz="2400" dirty="0"/>
              <a:t>dýchají žábrami, různé tvar a zabarvení, většinou dravé</a:t>
            </a:r>
          </a:p>
          <a:p>
            <a:pPr marL="457200" lvl="3"/>
            <a:r>
              <a:rPr lang="cs-CZ" dirty="0"/>
              <a:t>Ostranka</a:t>
            </a:r>
          </a:p>
          <a:p>
            <a:pPr marL="457200" lvl="3"/>
            <a:r>
              <a:rPr lang="cs-CZ" dirty="0"/>
              <a:t>Homolice</a:t>
            </a:r>
          </a:p>
          <a:p>
            <a:pPr marL="457200" lvl="3"/>
            <a:r>
              <a:rPr lang="cs-CZ" dirty="0"/>
              <a:t>Zavinutec</a:t>
            </a:r>
          </a:p>
          <a:p>
            <a:pPr marL="457200" lvl="3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832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15382-33CD-44AF-AD04-680E9990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0CB85D-44C4-425B-A017-F691463F8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Jak se jmenuje nejmenší plž žijící ve sladkých vodách?</a:t>
            </a:r>
          </a:p>
          <a:p>
            <a:r>
              <a:rPr lang="cs-CZ" sz="1800" dirty="0"/>
              <a:t>Tajenka: ……………………</a:t>
            </a:r>
          </a:p>
          <a:p>
            <a:r>
              <a:rPr lang="cs-CZ" sz="1800" dirty="0"/>
              <a:t>Zjisti aspoň dvě informace: ………………………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DD9F289-D002-493F-950D-20E9EBAC9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712252"/>
              </p:ext>
            </p:extLst>
          </p:nvPr>
        </p:nvGraphicFramePr>
        <p:xfrm>
          <a:off x="2438400" y="2969443"/>
          <a:ext cx="7315200" cy="36387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6899667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953099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035117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54874807"/>
                    </a:ext>
                  </a:extLst>
                </a:gridCol>
                <a:gridCol w="581320">
                  <a:extLst>
                    <a:ext uri="{9D8B030D-6E8A-4147-A177-3AD203B41FA5}">
                      <a16:colId xmlns:a16="http://schemas.microsoft.com/office/drawing/2014/main" val="1806894218"/>
                    </a:ext>
                  </a:extLst>
                </a:gridCol>
                <a:gridCol w="637880">
                  <a:extLst>
                    <a:ext uri="{9D8B030D-6E8A-4147-A177-3AD203B41FA5}">
                      <a16:colId xmlns:a16="http://schemas.microsoft.com/office/drawing/2014/main" val="3350809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140876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23145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551481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14266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38265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389628"/>
                    </a:ext>
                  </a:extLst>
                </a:gridCol>
              </a:tblGrid>
              <a:tr h="28775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571900"/>
                  </a:ext>
                </a:extLst>
              </a:tr>
              <a:tr h="28775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756086"/>
                  </a:ext>
                </a:extLst>
              </a:tr>
              <a:tr h="28775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524307"/>
                  </a:ext>
                </a:extLst>
              </a:tr>
              <a:tr h="28775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903128"/>
                  </a:ext>
                </a:extLst>
              </a:tr>
              <a:tr h="28775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155274"/>
                  </a:ext>
                </a:extLst>
              </a:tr>
              <a:tr h="28775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993978"/>
                  </a:ext>
                </a:extLst>
              </a:tr>
              <a:tr h="28775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613838"/>
                  </a:ext>
                </a:extLst>
              </a:tr>
              <a:tr h="27847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757519"/>
                  </a:ext>
                </a:extLst>
              </a:tr>
              <a:tr h="269194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PLŽ SE ZPLOŠTĚLOU ULITOU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SMYSLY NA KRÁTKÝCH TYKADLECH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05973"/>
                  </a:ext>
                </a:extLst>
              </a:tr>
              <a:tr h="269194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SHRÁNKA PLŽŮ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DLOUKÁ TYKADLA NESOU….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420308"/>
                  </a:ext>
                </a:extLst>
              </a:tr>
              <a:tr h="269194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DRAVÍ PLŽI ŽIJÍ V …..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JAZÝČEK SE NAZÝVÁ ….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623685"/>
                  </a:ext>
                </a:extLst>
              </a:tr>
              <a:tr h="269194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PLŽ S ULITOU DO ŠPIČKY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779346"/>
                  </a:ext>
                </a:extLst>
              </a:tr>
              <a:tr h="269194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526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47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D7964-C946-4735-A69A-D790834D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3E3EA60-F4B9-443D-8DFA-C388CAB1A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051" y="149502"/>
            <a:ext cx="8944665" cy="67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7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-Hlemýžď zahradní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2184191"/>
            <a:ext cx="5400599" cy="406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Čárový popisek 1 10"/>
          <p:cNvSpPr/>
          <p:nvPr/>
        </p:nvSpPr>
        <p:spPr>
          <a:xfrm>
            <a:off x="8904312" y="3284984"/>
            <a:ext cx="1296144" cy="612648"/>
          </a:xfrm>
          <a:prstGeom prst="borderCallout1">
            <a:avLst>
              <a:gd name="adj1" fmla="val 18750"/>
              <a:gd name="adj2" fmla="val -8333"/>
              <a:gd name="adj3" fmla="val 110239"/>
              <a:gd name="adj4" fmla="val -8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Oči- delší tykadla</a:t>
            </a:r>
          </a:p>
        </p:txBody>
      </p:sp>
      <p:sp>
        <p:nvSpPr>
          <p:cNvPr id="12" name="Čárový popisek 1 11"/>
          <p:cNvSpPr/>
          <p:nvPr/>
        </p:nvSpPr>
        <p:spPr>
          <a:xfrm>
            <a:off x="9048328" y="4941168"/>
            <a:ext cx="1296144" cy="612648"/>
          </a:xfrm>
          <a:prstGeom prst="borderCallout1">
            <a:avLst>
              <a:gd name="adj1" fmla="val 18750"/>
              <a:gd name="adj2" fmla="val -8333"/>
              <a:gd name="adj3" fmla="val -2832"/>
              <a:gd name="adj4" fmla="val -98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Hmatová tykadla</a:t>
            </a:r>
          </a:p>
        </p:txBody>
      </p:sp>
      <p:sp>
        <p:nvSpPr>
          <p:cNvPr id="13" name="Čárový popisek 1 12"/>
          <p:cNvSpPr/>
          <p:nvPr/>
        </p:nvSpPr>
        <p:spPr>
          <a:xfrm>
            <a:off x="9048328" y="4130788"/>
            <a:ext cx="1296144" cy="612648"/>
          </a:xfrm>
          <a:prstGeom prst="borderCallout1">
            <a:avLst>
              <a:gd name="adj1" fmla="val 18750"/>
              <a:gd name="adj2" fmla="val -8333"/>
              <a:gd name="adj3" fmla="val 92147"/>
              <a:gd name="adj4" fmla="val -97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Ústní otvor</a:t>
            </a:r>
          </a:p>
        </p:txBody>
      </p:sp>
      <p:sp>
        <p:nvSpPr>
          <p:cNvPr id="15" name="Čárový popisek 1 14"/>
          <p:cNvSpPr/>
          <p:nvPr/>
        </p:nvSpPr>
        <p:spPr>
          <a:xfrm>
            <a:off x="1703512" y="4987557"/>
            <a:ext cx="1249288" cy="612648"/>
          </a:xfrm>
          <a:prstGeom prst="borderCallout1">
            <a:avLst>
              <a:gd name="adj1" fmla="val 659"/>
              <a:gd name="adj2" fmla="val 96212"/>
              <a:gd name="adj3" fmla="val 19782"/>
              <a:gd name="adj4" fmla="val 198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Svalnatá noha</a:t>
            </a:r>
          </a:p>
        </p:txBody>
      </p:sp>
      <p:sp>
        <p:nvSpPr>
          <p:cNvPr id="16" name="Čárový popisek 1 15"/>
          <p:cNvSpPr/>
          <p:nvPr/>
        </p:nvSpPr>
        <p:spPr>
          <a:xfrm>
            <a:off x="1703512" y="2780928"/>
            <a:ext cx="1242686" cy="612648"/>
          </a:xfrm>
          <a:prstGeom prst="borderCallout1">
            <a:avLst>
              <a:gd name="adj1" fmla="val 25535"/>
              <a:gd name="adj2" fmla="val 115910"/>
              <a:gd name="adj3" fmla="val 117023"/>
              <a:gd name="adj4" fmla="val 313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ulita</a:t>
            </a: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č.5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5AB4AC4-3AD4-4470-8C63-CDFDB8B24267}"/>
              </a:ext>
            </a:extLst>
          </p:cNvPr>
          <p:cNvSpPr/>
          <p:nvPr/>
        </p:nvSpPr>
        <p:spPr>
          <a:xfrm>
            <a:off x="9048328" y="5877272"/>
            <a:ext cx="1080120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hlava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66449EE-79F9-4013-B02A-FE42086A7CA6}"/>
              </a:ext>
            </a:extLst>
          </p:cNvPr>
          <p:cNvCxnSpPr>
            <a:cxnSpLocks/>
          </p:cNvCxnSpPr>
          <p:nvPr/>
        </p:nvCxnSpPr>
        <p:spPr>
          <a:xfrm>
            <a:off x="7536160" y="4617712"/>
            <a:ext cx="1584176" cy="17636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4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735D1-0EB9-4986-B5A1-524355CA0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Další plži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020623-A54E-4301-9A74-16C2D8A7F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souši, ve vlhkém prostředí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946EE0-1452-47D1-B39B-A594EF9FE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83" y="2638365"/>
            <a:ext cx="5704002" cy="39435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FAA75AA-CC27-4BEE-BE0C-85A52D557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251" y="1420715"/>
            <a:ext cx="4868158" cy="36543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0E23144-83C9-4EB1-9579-0079779695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96" r="22848" b="10324"/>
          <a:stretch/>
        </p:blipFill>
        <p:spPr>
          <a:xfrm>
            <a:off x="6966410" y="4302524"/>
            <a:ext cx="3657600" cy="26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2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222C9-2780-4315-9B84-3812D980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Pásovka keřová a hajní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138CE09-AE9F-426F-9202-73EEAA61A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B0E3A1C-0FD0-4FC3-9F64-7679E17D9C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Vlhké prostředí- křoviny, lesy</a:t>
            </a:r>
          </a:p>
          <a:p>
            <a:endParaRPr lang="cs-CZ" dirty="0"/>
          </a:p>
          <a:p>
            <a:r>
              <a:rPr lang="cs-CZ" dirty="0"/>
              <a:t>Hnědé pásky na ulitě</a:t>
            </a:r>
          </a:p>
          <a:p>
            <a:endParaRPr lang="cs-CZ" dirty="0"/>
          </a:p>
          <a:p>
            <a:r>
              <a:rPr lang="cs-CZ" dirty="0"/>
              <a:t>Okusuje listy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871A858-0681-4E48-ABC7-2DF6DEB18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787CEEF5-CCFE-450E-A506-D2CA833C55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63544" y="619461"/>
            <a:ext cx="4000500" cy="2667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0959DBD-309C-409E-8B40-9CEF00931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189" y="3729037"/>
            <a:ext cx="38576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7C69A-7939-41EC-A555-774D8A0F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Bahenka živorodá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668492-0CCD-4765-81AF-8D7859CC9B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Zelenohnědé zbarvení</a:t>
            </a:r>
          </a:p>
          <a:p>
            <a:r>
              <a:rPr lang="cs-CZ" dirty="0"/>
              <a:t>Tři podélné pruhy</a:t>
            </a:r>
          </a:p>
          <a:p>
            <a:endParaRPr lang="cs-CZ" dirty="0"/>
          </a:p>
          <a:p>
            <a:r>
              <a:rPr lang="cs-CZ" dirty="0"/>
              <a:t>Živí se řasami, organickými</a:t>
            </a:r>
          </a:p>
          <a:p>
            <a:pPr marL="0" indent="0">
              <a:buNone/>
            </a:pPr>
            <a:r>
              <a:rPr lang="cs-CZ" dirty="0"/>
              <a:t>Zbytky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Často v akváriích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448CB57-C726-4370-B1DF-303FDDEDA4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60383" y="10131"/>
            <a:ext cx="2907089" cy="43762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354C118-AA3F-403C-82EC-A57530D95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09" t="22518" r="15949" b="11384"/>
          <a:stretch/>
        </p:blipFill>
        <p:spPr>
          <a:xfrm>
            <a:off x="6138127" y="3429000"/>
            <a:ext cx="4157474" cy="31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7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FE5A6-7217-42AE-AC36-B9E3E293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Okružák ploský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91B0F8-8E68-4835-8D04-480D47D721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Zploštělá ulita ze stran</a:t>
            </a:r>
          </a:p>
          <a:p>
            <a:endParaRPr lang="cs-CZ" dirty="0"/>
          </a:p>
          <a:p>
            <a:r>
              <a:rPr lang="cs-CZ" dirty="0"/>
              <a:t>V rybnících, akváriích</a:t>
            </a:r>
          </a:p>
          <a:p>
            <a:endParaRPr lang="cs-CZ" dirty="0"/>
          </a:p>
          <a:p>
            <a:r>
              <a:rPr lang="cs-CZ" dirty="0"/>
              <a:t>V krvi hemoglobin – váže dobře kyslík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B8DBB6FE-19CF-4DF9-BF95-EAFBB3B36D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6587" y="2667794"/>
            <a:ext cx="35528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0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A604D-18A8-415E-80A9-35A5DBA9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Plovatka bahenní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38F96E-0DA7-41B7-BC19-EEEA5E035F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převážně v rybnících</a:t>
            </a:r>
          </a:p>
          <a:p>
            <a:endParaRPr lang="cs-CZ" dirty="0"/>
          </a:p>
          <a:p>
            <a:r>
              <a:rPr lang="cs-CZ" dirty="0"/>
              <a:t>živí se řasami a organickými zbytky</a:t>
            </a:r>
          </a:p>
          <a:p>
            <a:r>
              <a:rPr lang="cs-CZ" dirty="0"/>
              <a:t>dýchá „vodními plícemi“</a:t>
            </a:r>
          </a:p>
          <a:p>
            <a:r>
              <a:rPr lang="cs-CZ" dirty="0"/>
              <a:t>vzdušný kyslík, kornoutek vysune nad hladinu</a:t>
            </a:r>
          </a:p>
          <a:p>
            <a:endParaRPr lang="cs-CZ" dirty="0"/>
          </a:p>
          <a:p>
            <a:r>
              <a:rPr lang="cs-CZ" dirty="0"/>
              <a:t>2-5 let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3739BF9-7F0E-4B2D-9232-25F4A08BC5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130458"/>
            <a:ext cx="5856797" cy="35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4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C60D1-E962-48F0-9D54-6F36530A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Plži bez ulity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37A168-1A59-41EC-8F17-B89B638EB4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Slimáci</a:t>
            </a:r>
          </a:p>
          <a:p>
            <a:pPr lvl="1"/>
            <a:r>
              <a:rPr lang="cs-CZ" dirty="0"/>
              <a:t>Hřbet nohy zašpičatělý</a:t>
            </a:r>
          </a:p>
          <a:p>
            <a:pPr lvl="1"/>
            <a:r>
              <a:rPr lang="cs-CZ" dirty="0"/>
              <a:t>Dýchací otvor v zadní části štítu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lvl="1"/>
            <a:r>
              <a:rPr lang="cs-CZ" dirty="0"/>
              <a:t>Plzák španělský</a:t>
            </a:r>
          </a:p>
          <a:p>
            <a:pPr lvl="1"/>
            <a:r>
              <a:rPr lang="cs-CZ" dirty="0"/>
              <a:t>Hřbet nohy zakulacený</a:t>
            </a:r>
          </a:p>
          <a:p>
            <a:pPr lvl="1"/>
            <a:r>
              <a:rPr lang="cs-CZ" dirty="0"/>
              <a:t>Dýchací otvor v přední části štítu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2E0F62E-B2F3-44F7-A6FC-A09EE8A28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3380" y="1753394"/>
            <a:ext cx="3371850" cy="22479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84960FB-4B2F-447F-8123-0144DA9FB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380" y="4152704"/>
            <a:ext cx="33718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459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294</Words>
  <Application>Microsoft Office PowerPoint</Application>
  <PresentationFormat>Širokoúhlá obrazovka</PresentationFormat>
  <Paragraphs>122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Další plži</vt:lpstr>
      <vt:lpstr>Prezentace aplikace PowerPoint</vt:lpstr>
      <vt:lpstr>Opakování -Hlemýžď zahradní</vt:lpstr>
      <vt:lpstr>Další plži</vt:lpstr>
      <vt:lpstr>Pásovka keřová a hajní</vt:lpstr>
      <vt:lpstr>Bahenka živorodá</vt:lpstr>
      <vt:lpstr>Okružák ploský</vt:lpstr>
      <vt:lpstr>Plovatka bahenní</vt:lpstr>
      <vt:lpstr>Plži bez ulity</vt:lpstr>
      <vt:lpstr>Plži v mořích</vt:lpstr>
      <vt:lpstr>Homolice</vt:lpstr>
      <vt:lpstr>OSTRANKA JADERSKÁ</vt:lpstr>
      <vt:lpstr>Ušeň</vt:lpstr>
      <vt:lpstr>Další plži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Další plži</dc:title>
  <dc:creator>Dagmar Hegrová</dc:creator>
  <cp:lastModifiedBy>Zbyněk Koláčný</cp:lastModifiedBy>
  <cp:revision>9</cp:revision>
  <dcterms:created xsi:type="dcterms:W3CDTF">2021-02-11T04:59:00Z</dcterms:created>
  <dcterms:modified xsi:type="dcterms:W3CDTF">2021-02-11T18:19:16Z</dcterms:modified>
</cp:coreProperties>
</file>